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87" r:id="rId4"/>
    <p:sldMasterId id="2147483700" r:id="rId5"/>
  </p:sldMasterIdLst>
  <p:notesMasterIdLst>
    <p:notesMasterId r:id="rId22"/>
  </p:notesMasterIdLst>
  <p:handoutMasterIdLst>
    <p:handoutMasterId r:id="rId23"/>
  </p:handoutMasterIdLst>
  <p:sldIdLst>
    <p:sldId id="263" r:id="rId6"/>
    <p:sldId id="260" r:id="rId7"/>
    <p:sldId id="262" r:id="rId8"/>
    <p:sldId id="265" r:id="rId9"/>
    <p:sldId id="268" r:id="rId10"/>
    <p:sldId id="282" r:id="rId11"/>
    <p:sldId id="283" r:id="rId12"/>
    <p:sldId id="275" r:id="rId13"/>
    <p:sldId id="276" r:id="rId14"/>
    <p:sldId id="274" r:id="rId15"/>
    <p:sldId id="277" r:id="rId16"/>
    <p:sldId id="278" r:id="rId17"/>
    <p:sldId id="279" r:id="rId18"/>
    <p:sldId id="280" r:id="rId19"/>
    <p:sldId id="281" r:id="rId20"/>
    <p:sldId id="267" r:id="rId21"/>
  </p:sldIdLst>
  <p:sldSz cx="9144000" cy="5143500" type="screen16x9"/>
  <p:notesSz cx="6858000" cy="9144000"/>
  <p:embeddedFontLst>
    <p:embeddedFont>
      <p:font typeface="Avenir Next Cyr" panose="020B0503020202020204" pitchFamily="3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83" autoAdjust="0"/>
    <p:restoredTop sz="88488" autoAdjust="0"/>
  </p:normalViewPr>
  <p:slideViewPr>
    <p:cSldViewPr showGuides="1">
      <p:cViewPr>
        <p:scale>
          <a:sx n="135" d="100"/>
          <a:sy n="135" d="100"/>
        </p:scale>
        <p:origin x="1496" y="1096"/>
      </p:cViewPr>
      <p:guideLst>
        <p:guide orient="horz" pos="171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4A596-72E5-4419-88E9-EE3CFB326DBD}" type="datetimeFigureOut">
              <a:rPr lang="ru-RU" smtClean="0"/>
              <a:t>22.12.2025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B172B-CDA0-46C0-A298-0ACFB08CDA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47316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6BE67-D6CA-4878-BC73-6D05902676FE}" type="datetimeFigureOut">
              <a:rPr lang="ru-RU" smtClean="0"/>
              <a:t>22.12.2025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35D96-F751-4184-AD8F-F1BDDB583F4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16534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">
    <p:bg>
      <p:bgPr>
        <a:blipFill dpi="0" rotWithShape="1">
          <a:blip r:embed="rId2">
            <a:lum/>
          </a:blip>
          <a:srcRect/>
          <a:tile tx="0" ty="0" sx="38000" sy="38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99592" y="1347614"/>
            <a:ext cx="4896544" cy="172819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7200" b="1"/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32638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раздела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99592" y="1347614"/>
            <a:ext cx="4896544" cy="172819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7200" b="1"/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900113" y="3292474"/>
            <a:ext cx="4895850" cy="1439515"/>
          </a:xfrm>
          <a:prstGeom prst="rect">
            <a:avLst/>
          </a:prstGeom>
        </p:spPr>
        <p:txBody>
          <a:bodyPr/>
          <a:lstStyle>
            <a:lvl1pPr marL="0" marR="0" indent="0" algn="l" defTabSz="12190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609538" indent="0">
              <a:buFontTx/>
              <a:buNone/>
              <a:defRPr sz="1600"/>
            </a:lvl2pPr>
            <a:lvl3pPr marL="1219076" indent="0">
              <a:buFontTx/>
              <a:buNone/>
              <a:defRPr sz="1600"/>
            </a:lvl3pPr>
            <a:lvl4pPr marL="1828616" indent="0">
              <a:buFontTx/>
              <a:buNone/>
              <a:defRPr sz="1600"/>
            </a:lvl4pPr>
            <a:lvl5pPr marL="2438155" indent="0">
              <a:buFontTx/>
              <a:buNone/>
              <a:defRPr sz="1600"/>
            </a:lvl5pPr>
          </a:lstStyle>
          <a:p>
            <a:pPr marL="0" marR="0" lvl="0" indent="0" algn="l" defTabSz="12190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9808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57200" y="1131888"/>
            <a:ext cx="8229600" cy="36001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04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131018"/>
            <a:ext cx="3970784" cy="360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4"/>
          </p:nvPr>
        </p:nvSpPr>
        <p:spPr>
          <a:xfrm>
            <a:off x="4644008" y="1131017"/>
            <a:ext cx="4042792" cy="36009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59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 слев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cs typeface="MV Boli" panose="0200050003020009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3" y="1131888"/>
            <a:ext cx="4330700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51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ри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156177" y="1131888"/>
            <a:ext cx="2530624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Объект 4"/>
          <p:cNvSpPr>
            <a:spLocks noGrp="1"/>
          </p:cNvSpPr>
          <p:nvPr>
            <p:ph sz="quarter" idx="14"/>
          </p:nvPr>
        </p:nvSpPr>
        <p:spPr>
          <a:xfrm>
            <a:off x="481239" y="1131888"/>
            <a:ext cx="2506588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9" name="Объект 4"/>
          <p:cNvSpPr>
            <a:spLocks noGrp="1"/>
          </p:cNvSpPr>
          <p:nvPr>
            <p:ph sz="quarter" idx="15"/>
          </p:nvPr>
        </p:nvSpPr>
        <p:spPr>
          <a:xfrm>
            <a:off x="3311864" y="1131888"/>
            <a:ext cx="2520281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02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732240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4"/>
          <p:cNvSpPr>
            <a:spLocks noGrp="1"/>
          </p:cNvSpPr>
          <p:nvPr>
            <p:ph sz="quarter" idx="14"/>
          </p:nvPr>
        </p:nvSpPr>
        <p:spPr>
          <a:xfrm>
            <a:off x="4633664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Объект 4"/>
          <p:cNvSpPr>
            <a:spLocks noGrp="1"/>
          </p:cNvSpPr>
          <p:nvPr>
            <p:ph sz="quarter" idx="15"/>
          </p:nvPr>
        </p:nvSpPr>
        <p:spPr>
          <a:xfrm>
            <a:off x="2545432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Объект 4"/>
          <p:cNvSpPr>
            <a:spLocks noGrp="1"/>
          </p:cNvSpPr>
          <p:nvPr>
            <p:ph sz="quarter" idx="16"/>
          </p:nvPr>
        </p:nvSpPr>
        <p:spPr>
          <a:xfrm>
            <a:off x="457200" y="1130847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1400" baseline="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20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4" y="3392790"/>
            <a:ext cx="2592705" cy="9071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448574"/>
            <a:ext cx="2592288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275856" y="1448574"/>
            <a:ext cx="2592288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6084168" y="1448574"/>
            <a:ext cx="2592288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084168" y="3392790"/>
            <a:ext cx="2592705" cy="9071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275647" y="3392790"/>
            <a:ext cx="2592705" cy="9071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997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1979712" y="2571750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1979712" y="44439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1979712" y="1131590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860032" y="1131590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860032" y="30037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1979712" y="30037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4860032" y="44439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4860032" y="2571750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799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2627784" y="1131590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2627784" y="3003798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131590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788024" y="1131590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788024" y="3003798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3003798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948264" y="3003798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6948264" y="1131590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92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6" y="2069882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6300192" y="4731991"/>
            <a:ext cx="2160240" cy="2880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/>
              <a:t> Группа/должность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685803" y="4732010"/>
            <a:ext cx="1221916" cy="287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en-US" dirty="0"/>
              <a:t>д</a:t>
            </a:r>
            <a:r>
              <a:rPr lang="ru-RU" dirty="0" err="1"/>
              <a:t>д.мм.гггг</a:t>
            </a:r>
            <a:r>
              <a:rPr lang="ru-RU" dirty="0"/>
              <a:t>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3132147" y="4732358"/>
            <a:ext cx="2879725" cy="2873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540" indent="0">
              <a:buNone/>
              <a:defRPr/>
            </a:lvl2pPr>
            <a:lvl3pPr marL="1219078" indent="0">
              <a:buNone/>
              <a:defRPr/>
            </a:lvl3pPr>
            <a:lvl4pPr marL="1828619" indent="0">
              <a:buNone/>
              <a:defRPr/>
            </a:lvl4pPr>
            <a:lvl5pPr marL="2438157" indent="0">
              <a:buNone/>
              <a:defRPr/>
            </a:lvl5pPr>
          </a:lstStyle>
          <a:p>
            <a:pPr lvl="0"/>
            <a:r>
              <a:rPr lang="ru-RU" sz="1600" dirty="0"/>
              <a:t>ФИО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5374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>
          <a:xfrm>
            <a:off x="4787900" y="1131888"/>
            <a:ext cx="3887788" cy="158432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9"/>
          </p:nvPr>
        </p:nvSpPr>
        <p:spPr>
          <a:xfrm>
            <a:off x="467544" y="1131589"/>
            <a:ext cx="3887788" cy="15846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20"/>
          </p:nvPr>
        </p:nvSpPr>
        <p:spPr>
          <a:xfrm>
            <a:off x="4788024" y="3003351"/>
            <a:ext cx="3887788" cy="15846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1"/>
          </p:nvPr>
        </p:nvSpPr>
        <p:spPr>
          <a:xfrm>
            <a:off x="467668" y="3003053"/>
            <a:ext cx="3887788" cy="15846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3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4" y="26437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467544" y="4515966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2035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491880" y="12035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3491880" y="3075806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3075806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3491880" y="4515966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491880" y="26437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6515869" y="12035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6515869" y="3075806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6515869" y="4515966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6515869" y="26437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20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8"/>
          </p:nvPr>
        </p:nvSpPr>
        <p:spPr>
          <a:xfrm>
            <a:off x="467544" y="1203598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9"/>
          </p:nvPr>
        </p:nvSpPr>
        <p:spPr>
          <a:xfrm>
            <a:off x="467544" y="3075806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0"/>
          </p:nvPr>
        </p:nvSpPr>
        <p:spPr>
          <a:xfrm>
            <a:off x="3348037" y="3075806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quarter" idx="31"/>
          </p:nvPr>
        </p:nvSpPr>
        <p:spPr>
          <a:xfrm>
            <a:off x="6228184" y="3075806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quarter" idx="32"/>
          </p:nvPr>
        </p:nvSpPr>
        <p:spPr>
          <a:xfrm>
            <a:off x="6228184" y="1203598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3"/>
          </p:nvPr>
        </p:nvSpPr>
        <p:spPr>
          <a:xfrm>
            <a:off x="3348037" y="1203598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01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5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467545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2555776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2555776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2555777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2555777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4644008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4644008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4644009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4644009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6732240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6732240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6732241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6732241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454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2555776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2555776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4644008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4644008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6732240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6732240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854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467544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2555776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4" hasCustomPrompt="1"/>
          </p:nvPr>
        </p:nvSpPr>
        <p:spPr>
          <a:xfrm>
            <a:off x="4644008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5" hasCustomPrompt="1"/>
          </p:nvPr>
        </p:nvSpPr>
        <p:spPr>
          <a:xfrm>
            <a:off x="6732240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36" hasCustomPrompt="1"/>
          </p:nvPr>
        </p:nvSpPr>
        <p:spPr>
          <a:xfrm>
            <a:off x="467544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7" hasCustomPrompt="1"/>
          </p:nvPr>
        </p:nvSpPr>
        <p:spPr>
          <a:xfrm>
            <a:off x="2555776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8" hasCustomPrompt="1"/>
          </p:nvPr>
        </p:nvSpPr>
        <p:spPr>
          <a:xfrm>
            <a:off x="4644008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quarter" idx="39" hasCustomPrompt="1"/>
          </p:nvPr>
        </p:nvSpPr>
        <p:spPr>
          <a:xfrm>
            <a:off x="6732240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1" y="172893"/>
            <a:ext cx="631813" cy="5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992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лева (доп)">
    <p:bg>
      <p:bgPr>
        <a:blipFill dpi="0" rotWithShape="1">
          <a:blip r:embed="rId2">
            <a:lum/>
          </a:blip>
          <a:srcRect/>
          <a:tile tx="0" ty="0" sx="38000" sy="38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99"/>
            <a:ext cx="5050904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131590"/>
            <a:ext cx="4114800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 marL="1219076" indent="0">
              <a:buNone/>
              <a:defRPr sz="2400"/>
            </a:lvl3pPr>
            <a:lvl4pPr marL="1828616" indent="0">
              <a:buNone/>
              <a:defRPr sz="2000"/>
            </a:lvl4pPr>
            <a:lvl5pPr marL="2438155" indent="0">
              <a:buNone/>
              <a:defRPr sz="20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029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57200" y="1131888"/>
            <a:ext cx="8229600" cy="36001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131018"/>
            <a:ext cx="3970784" cy="360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4"/>
          </p:nvPr>
        </p:nvSpPr>
        <p:spPr>
          <a:xfrm>
            <a:off x="4644008" y="1131017"/>
            <a:ext cx="4042792" cy="36009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64803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лев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cs typeface="MV Boli" panose="0200050003020009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3" y="1131888"/>
            <a:ext cx="4330700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8718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6" y="2069700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3491880" y="4443958"/>
            <a:ext cx="2160240" cy="287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en-US" dirty="0"/>
              <a:t>д</a:t>
            </a:r>
            <a:r>
              <a:rPr lang="ru-RU" dirty="0" err="1"/>
              <a:t>д.мм.гггг</a:t>
            </a:r>
            <a:r>
              <a:rPr lang="ru-RU" dirty="0"/>
              <a:t>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4011910"/>
            <a:ext cx="7776863" cy="2873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540" indent="0">
              <a:buNone/>
              <a:defRPr/>
            </a:lvl2pPr>
            <a:lvl3pPr marL="1219078" indent="0">
              <a:buNone/>
              <a:defRPr/>
            </a:lvl3pPr>
            <a:lvl4pPr marL="1828619" indent="0">
              <a:buNone/>
              <a:defRPr/>
            </a:lvl4pPr>
            <a:lvl5pPr marL="2438157" indent="0">
              <a:buNone/>
              <a:defRPr/>
            </a:lvl5pPr>
          </a:lstStyle>
          <a:p>
            <a:pPr lvl="0"/>
            <a:r>
              <a:rPr lang="ru-RU" sz="1600" dirty="0"/>
              <a:t>ФИО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23016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156177" y="1131888"/>
            <a:ext cx="2530624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Объект 4"/>
          <p:cNvSpPr>
            <a:spLocks noGrp="1"/>
          </p:cNvSpPr>
          <p:nvPr>
            <p:ph sz="quarter" idx="14"/>
          </p:nvPr>
        </p:nvSpPr>
        <p:spPr>
          <a:xfrm>
            <a:off x="481239" y="1131888"/>
            <a:ext cx="2506588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9" name="Объект 4"/>
          <p:cNvSpPr>
            <a:spLocks noGrp="1"/>
          </p:cNvSpPr>
          <p:nvPr>
            <p:ph sz="quarter" idx="15"/>
          </p:nvPr>
        </p:nvSpPr>
        <p:spPr>
          <a:xfrm>
            <a:off x="3311864" y="1131888"/>
            <a:ext cx="2520281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55569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732240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4"/>
          <p:cNvSpPr>
            <a:spLocks noGrp="1"/>
          </p:cNvSpPr>
          <p:nvPr>
            <p:ph sz="quarter" idx="14"/>
          </p:nvPr>
        </p:nvSpPr>
        <p:spPr>
          <a:xfrm>
            <a:off x="4633664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Объект 4"/>
          <p:cNvSpPr>
            <a:spLocks noGrp="1"/>
          </p:cNvSpPr>
          <p:nvPr>
            <p:ph sz="quarter" idx="15"/>
          </p:nvPr>
        </p:nvSpPr>
        <p:spPr>
          <a:xfrm>
            <a:off x="2545432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Объект 4"/>
          <p:cNvSpPr>
            <a:spLocks noGrp="1"/>
          </p:cNvSpPr>
          <p:nvPr>
            <p:ph sz="quarter" idx="16"/>
          </p:nvPr>
        </p:nvSpPr>
        <p:spPr>
          <a:xfrm>
            <a:off x="457200" y="1130847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1400" baseline="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14940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4" y="3392790"/>
            <a:ext cx="2592705" cy="9071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448574"/>
            <a:ext cx="2592288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275856" y="1448574"/>
            <a:ext cx="2592288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6084168" y="1448574"/>
            <a:ext cx="2592288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084168" y="3392790"/>
            <a:ext cx="2592705" cy="9071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275647" y="3392790"/>
            <a:ext cx="2592705" cy="9071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</p:spTree>
    <p:extLst>
      <p:ext uri="{BB962C8B-B14F-4D97-AF65-F5344CB8AC3E}">
        <p14:creationId xmlns:p14="http://schemas.microsoft.com/office/powerpoint/2010/main" val="2370123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1979712" y="2571750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1979712" y="44439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1979712" y="1131590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860032" y="1131590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860032" y="30037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1979712" y="30037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4860032" y="44439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4860032" y="2571750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</p:spTree>
    <p:extLst>
      <p:ext uri="{BB962C8B-B14F-4D97-AF65-F5344CB8AC3E}">
        <p14:creationId xmlns:p14="http://schemas.microsoft.com/office/powerpoint/2010/main" val="36940705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2627784" y="1131590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2627784" y="3003798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131590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788024" y="1131590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788024" y="3003798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3003798"/>
            <a:ext cx="2088232" cy="1392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948264" y="3003798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6948264" y="1131590"/>
            <a:ext cx="1728192" cy="141121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22026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>
          <a:xfrm>
            <a:off x="4787900" y="1131888"/>
            <a:ext cx="3887788" cy="158432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9"/>
          </p:nvPr>
        </p:nvSpPr>
        <p:spPr>
          <a:xfrm>
            <a:off x="467544" y="1131589"/>
            <a:ext cx="3887788" cy="15846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20"/>
          </p:nvPr>
        </p:nvSpPr>
        <p:spPr>
          <a:xfrm>
            <a:off x="4788024" y="3003351"/>
            <a:ext cx="3887788" cy="15846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1"/>
          </p:nvPr>
        </p:nvSpPr>
        <p:spPr>
          <a:xfrm>
            <a:off x="467668" y="3003053"/>
            <a:ext cx="3887788" cy="15846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885303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4" y="26437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467544" y="4515966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2035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491880" y="12035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3491880" y="3075806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3075806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3491880" y="4515966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491880" y="26437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6515869" y="1203598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6515869" y="3075806"/>
            <a:ext cx="2160240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6515869" y="4515966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6515869" y="2643758"/>
            <a:ext cx="2160587" cy="215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</p:spTree>
    <p:extLst>
      <p:ext uri="{BB962C8B-B14F-4D97-AF65-F5344CB8AC3E}">
        <p14:creationId xmlns:p14="http://schemas.microsoft.com/office/powerpoint/2010/main" val="36299143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203598"/>
            <a:ext cx="2447925" cy="1631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348211" y="1203598"/>
            <a:ext cx="2447925" cy="1631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3348211" y="3075806"/>
            <a:ext cx="2447925" cy="1631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891" y="3075806"/>
            <a:ext cx="2447925" cy="1631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6228184" y="1203598"/>
            <a:ext cx="2447925" cy="1631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6228184" y="3075806"/>
            <a:ext cx="2447925" cy="1631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3677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8"/>
          </p:nvPr>
        </p:nvSpPr>
        <p:spPr>
          <a:xfrm>
            <a:off x="467544" y="1203598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9"/>
          </p:nvPr>
        </p:nvSpPr>
        <p:spPr>
          <a:xfrm>
            <a:off x="467544" y="3075806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0"/>
          </p:nvPr>
        </p:nvSpPr>
        <p:spPr>
          <a:xfrm>
            <a:off x="3348037" y="3075806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quarter" idx="31"/>
          </p:nvPr>
        </p:nvSpPr>
        <p:spPr>
          <a:xfrm>
            <a:off x="6228184" y="3075806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quarter" idx="32"/>
          </p:nvPr>
        </p:nvSpPr>
        <p:spPr>
          <a:xfrm>
            <a:off x="6228184" y="1203598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3"/>
          </p:nvPr>
        </p:nvSpPr>
        <p:spPr>
          <a:xfrm>
            <a:off x="3348037" y="1203598"/>
            <a:ext cx="2447925" cy="165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24693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5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467545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2555776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2555776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2555777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2555777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4644008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4644008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4644009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4644009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6732240" y="1203598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6732240" y="3075806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6732241" y="4371950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6732241" y="2499742"/>
            <a:ext cx="1872207" cy="18708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</p:spTree>
    <p:extLst>
      <p:ext uri="{BB962C8B-B14F-4D97-AF65-F5344CB8AC3E}">
        <p14:creationId xmlns:p14="http://schemas.microsoft.com/office/powerpoint/2010/main" val="1717086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6" y="2069882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3491880" y="4443958"/>
            <a:ext cx="2160240" cy="287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en-US" dirty="0"/>
              <a:t>д</a:t>
            </a:r>
            <a:r>
              <a:rPr lang="ru-RU" dirty="0" err="1"/>
              <a:t>д.мм.гггг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17452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2555776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2555776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4644008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4644008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6732240" y="1323813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6732240" y="2859782"/>
            <a:ext cx="1871906" cy="1247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30443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467544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2555776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4" hasCustomPrompt="1"/>
          </p:nvPr>
        </p:nvSpPr>
        <p:spPr>
          <a:xfrm>
            <a:off x="4644008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5" hasCustomPrompt="1"/>
          </p:nvPr>
        </p:nvSpPr>
        <p:spPr>
          <a:xfrm>
            <a:off x="6732240" y="113159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36" hasCustomPrompt="1"/>
          </p:nvPr>
        </p:nvSpPr>
        <p:spPr>
          <a:xfrm>
            <a:off x="467544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7" hasCustomPrompt="1"/>
          </p:nvPr>
        </p:nvSpPr>
        <p:spPr>
          <a:xfrm>
            <a:off x="2555776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8" hasCustomPrompt="1"/>
          </p:nvPr>
        </p:nvSpPr>
        <p:spPr>
          <a:xfrm>
            <a:off x="4644008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quarter" idx="39" hasCustomPrompt="1"/>
          </p:nvPr>
        </p:nvSpPr>
        <p:spPr>
          <a:xfrm>
            <a:off x="6732240" y="3004220"/>
            <a:ext cx="1871662" cy="1655762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</p:spTree>
    <p:extLst>
      <p:ext uri="{BB962C8B-B14F-4D97-AF65-F5344CB8AC3E}">
        <p14:creationId xmlns:p14="http://schemas.microsoft.com/office/powerpoint/2010/main" val="526210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2787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85800" y="1707674"/>
            <a:ext cx="7772400" cy="1102519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>
              <a:defRPr sz="6600" b="1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6300192" y="4731991"/>
            <a:ext cx="2158008" cy="288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/>
              <a:t>Группа</a:t>
            </a:r>
            <a:r>
              <a:rPr lang="en-US" dirty="0"/>
              <a:t>/</a:t>
            </a:r>
            <a:r>
              <a:rPr lang="en-US" dirty="0" err="1"/>
              <a:t>должность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755663" y="4732010"/>
            <a:ext cx="1152055" cy="287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 err="1"/>
              <a:t>Дд.мм.гггг</a:t>
            </a:r>
            <a:r>
              <a:rPr lang="ru-RU" dirty="0"/>
              <a:t>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3132147" y="4732358"/>
            <a:ext cx="2879725" cy="287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540" indent="0">
              <a:buNone/>
              <a:defRPr/>
            </a:lvl2pPr>
            <a:lvl3pPr marL="1219078" indent="0">
              <a:buNone/>
              <a:defRPr/>
            </a:lvl3pPr>
            <a:lvl4pPr marL="1828619" indent="0">
              <a:buNone/>
              <a:defRPr/>
            </a:lvl4pPr>
            <a:lvl5pPr marL="2438157" indent="0">
              <a:buNone/>
              <a:defRPr/>
            </a:lvl5pPr>
          </a:lstStyle>
          <a:p>
            <a:pPr lvl="0"/>
            <a:r>
              <a:rPr lang="ru-RU" sz="1600" dirty="0"/>
              <a:t>ФИО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94873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bg>
      <p:bgPr>
        <a:blipFill dpi="0" rotWithShape="1">
          <a:blip r:embed="rId2">
            <a:lum/>
          </a:blip>
          <a:srcRect/>
          <a:tile tx="0" ty="0" sx="100000" sy="100000" flip="none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851920" y="205998"/>
            <a:ext cx="4834880" cy="709587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Образец содержания: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172400" y="4767264"/>
            <a:ext cx="514400" cy="273844"/>
          </a:xfrm>
        </p:spPr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>
          <a:xfrm>
            <a:off x="3851928" y="1131591"/>
            <a:ext cx="4824413" cy="3600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+mj-lt"/>
              <a:buAutoNum type="arabicPeriod"/>
              <a:defRPr sz="2400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573741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 userDrawn="1"/>
        </p:nvSpPr>
        <p:spPr>
          <a:xfrm>
            <a:off x="971600" y="1707655"/>
            <a:ext cx="4320480" cy="1800200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6000" b="0" kern="1200">
                <a:solidFill>
                  <a:schemeClr val="tx1"/>
                </a:solidFill>
                <a:latin typeface="Futura-Normal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ru-RU" sz="5400" b="1" dirty="0">
                <a:latin typeface="Avenir Next Cyr" panose="020B0503020202020204" pitchFamily="34" charset="-52"/>
              </a:rPr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2391387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доп. верия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 userDrawn="1"/>
        </p:nvSpPr>
        <p:spPr>
          <a:xfrm>
            <a:off x="971600" y="1707655"/>
            <a:ext cx="4320480" cy="1800200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6000" b="0" kern="1200">
                <a:solidFill>
                  <a:schemeClr val="tx1"/>
                </a:solidFill>
                <a:latin typeface="Futura-Normal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ru-RU" sz="5400" b="1" dirty="0">
                <a:latin typeface="Avenir Next Cyr" panose="020B0503020202020204" pitchFamily="34" charset="-52"/>
              </a:rPr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0784598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57200" y="1131888"/>
            <a:ext cx="8229600" cy="36001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388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Два объекта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131018"/>
            <a:ext cx="3970784" cy="36009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sz="quarter" idx="14"/>
          </p:nvPr>
        </p:nvSpPr>
        <p:spPr>
          <a:xfrm>
            <a:off x="4644008" y="1131017"/>
            <a:ext cx="4042792" cy="3600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592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6" y="2069882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4443958"/>
            <a:ext cx="7776863" cy="2873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540" indent="0">
              <a:buNone/>
              <a:defRPr/>
            </a:lvl2pPr>
            <a:lvl3pPr marL="1219078" indent="0">
              <a:buNone/>
              <a:defRPr/>
            </a:lvl3pPr>
            <a:lvl4pPr marL="1828619" indent="0">
              <a:buNone/>
              <a:defRPr/>
            </a:lvl4pPr>
            <a:lvl5pPr marL="2438157" indent="0">
              <a:buNone/>
              <a:defRPr/>
            </a:lvl5pPr>
          </a:lstStyle>
          <a:p>
            <a:pPr lvl="0"/>
            <a:r>
              <a:rPr lang="ru-RU" sz="1600" dirty="0"/>
              <a:t>ФИО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84154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ва объекта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3982"/>
            <a:ext cx="8229600" cy="6375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1">
                <a:solidFill>
                  <a:schemeClr val="tx1"/>
                </a:solidFill>
                <a:latin typeface="Avenir Next Cyr" panose="020B0503020202020204" pitchFamily="34" charset="-52"/>
                <a:cs typeface="MV Boli" panose="0200050003020009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18EB61-9EBD-44E2-9C41-DDD2243C44D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3" y="1131888"/>
            <a:ext cx="4330700" cy="36004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90174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Два объекта">
    <p:bg>
      <p:bgPr>
        <a:blipFill dpi="0" rotWithShape="1">
          <a:blip r:embed="rId2">
            <a:lum/>
          </a:blip>
          <a:srcRect/>
          <a:tile tx="0" ty="0" sx="51000" sy="51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99"/>
            <a:ext cx="4978896" cy="63757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131590"/>
            <a:ext cx="4114800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609538" indent="0">
              <a:buNone/>
              <a:defRPr sz="2800"/>
            </a:lvl2pPr>
            <a:lvl3pPr marL="1219076" indent="0">
              <a:buNone/>
              <a:defRPr sz="2000"/>
            </a:lvl3pPr>
            <a:lvl4pPr marL="1828616" indent="0">
              <a:buNone/>
              <a:defRPr sz="1800"/>
            </a:lvl4pPr>
            <a:lvl5pPr marL="2438155" indent="0">
              <a:buNone/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65988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ва объекта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156179" y="1131888"/>
            <a:ext cx="2530623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38" indent="0">
              <a:buNone/>
              <a:defRPr sz="18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Объект 4"/>
          <p:cNvSpPr>
            <a:spLocks noGrp="1"/>
          </p:cNvSpPr>
          <p:nvPr>
            <p:ph sz="quarter" idx="14"/>
          </p:nvPr>
        </p:nvSpPr>
        <p:spPr>
          <a:xfrm>
            <a:off x="481242" y="1131888"/>
            <a:ext cx="2506585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38" indent="0">
              <a:buNone/>
              <a:defRPr sz="18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9" name="Объект 4"/>
          <p:cNvSpPr>
            <a:spLocks noGrp="1"/>
          </p:cNvSpPr>
          <p:nvPr>
            <p:ph sz="quarter" idx="15"/>
          </p:nvPr>
        </p:nvSpPr>
        <p:spPr>
          <a:xfrm>
            <a:off x="3311863" y="1131888"/>
            <a:ext cx="2520279" cy="3600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38" indent="0">
              <a:buNone/>
              <a:defRPr sz="18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98378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Два объекта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3487"/>
            <a:ext cx="8229600" cy="63757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732240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4"/>
          <p:cNvSpPr>
            <a:spLocks noGrp="1"/>
          </p:cNvSpPr>
          <p:nvPr>
            <p:ph sz="quarter" idx="14"/>
          </p:nvPr>
        </p:nvSpPr>
        <p:spPr>
          <a:xfrm>
            <a:off x="4633664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Объект 4"/>
          <p:cNvSpPr>
            <a:spLocks noGrp="1"/>
          </p:cNvSpPr>
          <p:nvPr>
            <p:ph sz="quarter" idx="15"/>
          </p:nvPr>
        </p:nvSpPr>
        <p:spPr>
          <a:xfrm>
            <a:off x="2545432" y="1131590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Объект 4"/>
          <p:cNvSpPr>
            <a:spLocks noGrp="1"/>
          </p:cNvSpPr>
          <p:nvPr>
            <p:ph sz="quarter" idx="16"/>
          </p:nvPr>
        </p:nvSpPr>
        <p:spPr>
          <a:xfrm>
            <a:off x="457200" y="1130847"/>
            <a:ext cx="1954560" cy="36007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93016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834956"/>
            <a:ext cx="5698976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147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6" y="2069882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388686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">
    <p:bg>
      <p:bgPr>
        <a:blipFill dpi="0" rotWithShape="1">
          <a:blip r:embed="rId2">
            <a:lum/>
          </a:blip>
          <a:srcRect/>
          <a:tile tx="0" ty="0" sx="100000" sy="100000" flip="none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851920" y="205999"/>
            <a:ext cx="4834880" cy="49354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Образец содержания: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172400" y="4767264"/>
            <a:ext cx="514400" cy="273844"/>
          </a:xfrm>
        </p:spPr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9"/>
          <p:cNvSpPr>
            <a:spLocks noGrp="1" noChangeAspect="1"/>
          </p:cNvSpPr>
          <p:nvPr>
            <p:ph type="body" sz="quarter" idx="13"/>
          </p:nvPr>
        </p:nvSpPr>
        <p:spPr>
          <a:xfrm>
            <a:off x="3851928" y="843559"/>
            <a:ext cx="4824413" cy="388843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600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99592" y="1347614"/>
            <a:ext cx="4896544" cy="17281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000" b="1"/>
            </a:lvl1pPr>
          </a:lstStyle>
          <a:p>
            <a:r>
              <a:rPr lang="ru-RU" dirty="0"/>
              <a:t>Заголовок раздела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раздела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899592" y="1347614"/>
            <a:ext cx="4896544" cy="17281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000" b="1"/>
            </a:lvl1pPr>
          </a:lstStyle>
          <a:p>
            <a:r>
              <a:rPr lang="ru-RU" dirty="0"/>
              <a:t>Заголовок раздела</a:t>
            </a:r>
          </a:p>
        </p:txBody>
      </p:sp>
      <p:sp>
        <p:nvSpPr>
          <p:cNvPr id="13" name="Текст 12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99592" y="3291830"/>
            <a:ext cx="4896544" cy="14401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aseline="0"/>
            </a:lvl1pPr>
            <a:lvl2pPr marL="609538" indent="0">
              <a:buFontTx/>
              <a:buNone/>
              <a:defRPr sz="1200"/>
            </a:lvl2pPr>
            <a:lvl3pPr marL="1219076" indent="0">
              <a:buFontTx/>
              <a:buNone/>
              <a:defRPr sz="1200"/>
            </a:lvl3pPr>
            <a:lvl4pPr marL="1828616" indent="0">
              <a:buFontTx/>
              <a:buNone/>
              <a:defRPr sz="1200"/>
            </a:lvl4pPr>
            <a:lvl5pPr marL="2438155" indent="0">
              <a:buFontTx/>
              <a:buNone/>
              <a:defRPr sz="1200"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74770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172400" y="4834956"/>
            <a:ext cx="514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715" r:id="rId3"/>
    <p:sldLayoutId id="2147483717" r:id="rId4"/>
    <p:sldLayoutId id="2147483716" r:id="rId5"/>
    <p:sldLayoutId id="2147483718" r:id="rId6"/>
    <p:sldLayoutId id="2147483690" r:id="rId7"/>
    <p:sldLayoutId id="2147483691" r:id="rId8"/>
    <p:sldLayoutId id="2147483720" r:id="rId9"/>
    <p:sldLayoutId id="2147483719" r:id="rId10"/>
    <p:sldLayoutId id="2147483721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  <p:sldLayoutId id="2147483697" r:id="rId26"/>
    <p:sldLayoutId id="2147483692" r:id="rId27"/>
    <p:sldLayoutId id="2147483693" r:id="rId28"/>
    <p:sldLayoutId id="2147483694" r:id="rId29"/>
    <p:sldLayoutId id="2147483695" r:id="rId30"/>
    <p:sldLayoutId id="2147483699" r:id="rId31"/>
    <p:sldLayoutId id="2147483722" r:id="rId32"/>
    <p:sldLayoutId id="2147483728" r:id="rId33"/>
    <p:sldLayoutId id="2147483732" r:id="rId34"/>
    <p:sldLayoutId id="2147483725" r:id="rId35"/>
    <p:sldLayoutId id="2147483729" r:id="rId36"/>
    <p:sldLayoutId id="2147483727" r:id="rId37"/>
    <p:sldLayoutId id="2147483730" r:id="rId38"/>
    <p:sldLayoutId id="2147483724" r:id="rId39"/>
    <p:sldLayoutId id="2147483726" r:id="rId40"/>
    <p:sldLayoutId id="2147483731" r:id="rId41"/>
    <p:sldLayoutId id="2147483698" r:id="rId42"/>
  </p:sldLayoutIdLst>
  <p:hf hdr="0" ftr="0" dt="0"/>
  <p:txStyles>
    <p:titleStyle>
      <a:lvl1pPr algn="ctr" defTabSz="121907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3" algn="l" defTabSz="121907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7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1" algn="l" defTabSz="1219078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1" algn="l" defTabSz="1219078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3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172400" y="4834956"/>
            <a:ext cx="514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910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14" r:id="rId5"/>
    <p:sldLayoutId id="2147483705" r:id="rId6"/>
    <p:sldLayoutId id="2147483706" r:id="rId7"/>
    <p:sldLayoutId id="2147483707" r:id="rId8"/>
    <p:sldLayoutId id="2147483712" r:id="rId9"/>
    <p:sldLayoutId id="2147483709" r:id="rId10"/>
    <p:sldLayoutId id="2147483710" r:id="rId11"/>
    <p:sldLayoutId id="2147483711" r:id="rId12"/>
  </p:sldLayoutIdLst>
  <p:hf hdr="0" ftr="0" dt="0"/>
  <p:txStyles>
    <p:titleStyle>
      <a:lvl1pPr algn="ctr" defTabSz="121907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3" algn="l" defTabSz="121907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7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1" algn="l" defTabSz="1219078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1" algn="l" defTabSz="1219078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3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1F12D9-012A-4382-BE73-DD07CE9CCCC2}"/>
              </a:ext>
            </a:extLst>
          </p:cNvPr>
          <p:cNvSpPr txBox="1"/>
          <p:nvPr/>
        </p:nvSpPr>
        <p:spPr>
          <a:xfrm>
            <a:off x="323528" y="899884"/>
            <a:ext cx="6696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Расчет распределения жидкости по сечению канала в дисперсно-кольцевом потоке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CF1DAB-3556-470E-87E9-29A498E42168}"/>
              </a:ext>
            </a:extLst>
          </p:cNvPr>
          <p:cNvSpPr txBox="1"/>
          <p:nvPr/>
        </p:nvSpPr>
        <p:spPr>
          <a:xfrm>
            <a:off x="323528" y="4299942"/>
            <a:ext cx="4814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/>
              <a:t>Работу выполнил: Сафонов Андрей </a:t>
            </a:r>
          </a:p>
          <a:p>
            <a:r>
              <a:rPr lang="ru-RU" sz="1400" b="1" dirty="0"/>
              <a:t>Научный руководитель: Минко Мария Вячеславовна</a:t>
            </a:r>
          </a:p>
        </p:txBody>
      </p:sp>
    </p:spTree>
    <p:extLst>
      <p:ext uri="{BB962C8B-B14F-4D97-AF65-F5344CB8AC3E}">
        <p14:creationId xmlns:p14="http://schemas.microsoft.com/office/powerpoint/2010/main" val="211714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24F678-D258-4F4F-BD88-D0646AD1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55"/>
            <a:ext cx="8229600" cy="895288"/>
          </a:xfrm>
        </p:spPr>
        <p:txBody>
          <a:bodyPr/>
          <a:lstStyle/>
          <a:p>
            <a:r>
              <a:rPr lang="ru-RU" dirty="0"/>
              <a:t>Сводная таблица результатов для расчета при постоянной температуре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985D520-FB3D-9142-B1AB-491EDB03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10</a:t>
            </a:fld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613E3B54-E463-4443-AFD5-D13CA5C0567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26654926"/>
              </p:ext>
            </p:extLst>
          </p:nvPr>
        </p:nvGraphicFramePr>
        <p:xfrm>
          <a:off x="457200" y="1090179"/>
          <a:ext cx="8229600" cy="360044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0034771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10848373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9570555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52009467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87482137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968344842"/>
                    </a:ext>
                  </a:extLst>
                </a:gridCol>
              </a:tblGrid>
              <a:tr h="2073943"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dirty="0">
                          <a:effectLst/>
                        </a:rPr>
                        <a:t>G, </a:t>
                      </a:r>
                      <a:r>
                        <a:rPr lang="ru-RU" sz="1400" dirty="0">
                          <a:effectLst/>
                        </a:rPr>
                        <a:t>кг/м²с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dirty="0" err="1">
                          <a:effectLst/>
                        </a:rPr>
                        <a:t>Эксп</a:t>
                      </a:r>
                      <a:r>
                        <a:rPr lang="ru-RU" sz="1400" dirty="0">
                          <a:effectLst/>
                        </a:rPr>
                        <a:t>. точек в режиме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dirty="0" err="1">
                          <a:effectLst/>
                        </a:rPr>
                        <a:t>Эксп</a:t>
                      </a:r>
                      <a:r>
                        <a:rPr lang="ru-RU" sz="1400" dirty="0">
                          <a:effectLst/>
                        </a:rPr>
                        <a:t>. точек вне доверительного интервала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dirty="0">
                          <a:effectLst/>
                        </a:rPr>
                        <a:t>% вне доверительного интервала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dirty="0">
                          <a:effectLst/>
                        </a:rPr>
                        <a:t>СКО, %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dirty="0">
                          <a:effectLst/>
                        </a:rPr>
                        <a:t>T, °C</a:t>
                      </a:r>
                    </a:p>
                  </a:txBody>
                  <a:tcPr marL="52638" marR="52638" marT="26319" marB="26319" anchor="ctr"/>
                </a:tc>
                <a:extLst>
                  <a:ext uri="{0D108BD9-81ED-4DB2-BD59-A6C34878D82A}">
                    <a16:rowId xmlns:a16="http://schemas.microsoft.com/office/drawing/2014/main" val="3452161175"/>
                  </a:ext>
                </a:extLst>
              </a:tr>
              <a:tr h="305301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300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20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0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0.0%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19.1%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-10</a:t>
                      </a:r>
                    </a:p>
                  </a:txBody>
                  <a:tcPr marL="52638" marR="52638" marT="26319" marB="26319" anchor="ctr"/>
                </a:tc>
                <a:extLst>
                  <a:ext uri="{0D108BD9-81ED-4DB2-BD59-A6C34878D82A}">
                    <a16:rowId xmlns:a16="http://schemas.microsoft.com/office/drawing/2014/main" val="628504811"/>
                  </a:ext>
                </a:extLst>
              </a:tr>
              <a:tr h="305301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400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19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9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47.4%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24.0%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-10</a:t>
                      </a:r>
                    </a:p>
                  </a:txBody>
                  <a:tcPr marL="52638" marR="52638" marT="26319" marB="26319" anchor="ctr"/>
                </a:tc>
                <a:extLst>
                  <a:ext uri="{0D108BD9-81ED-4DB2-BD59-A6C34878D82A}">
                    <a16:rowId xmlns:a16="http://schemas.microsoft.com/office/drawing/2014/main" val="3798698006"/>
                  </a:ext>
                </a:extLst>
              </a:tr>
              <a:tr h="305301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500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27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15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55.6%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36.0%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-10</a:t>
                      </a:r>
                    </a:p>
                  </a:txBody>
                  <a:tcPr marL="52638" marR="52638" marT="26319" marB="26319" anchor="ctr"/>
                </a:tc>
                <a:extLst>
                  <a:ext uri="{0D108BD9-81ED-4DB2-BD59-A6C34878D82A}">
                    <a16:rowId xmlns:a16="http://schemas.microsoft.com/office/drawing/2014/main" val="3192666224"/>
                  </a:ext>
                </a:extLst>
              </a:tr>
              <a:tr h="305301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600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16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3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18.8%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23.0%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-10</a:t>
                      </a:r>
                    </a:p>
                  </a:txBody>
                  <a:tcPr marL="52638" marR="52638" marT="26319" marB="26319" anchor="ctr"/>
                </a:tc>
                <a:extLst>
                  <a:ext uri="{0D108BD9-81ED-4DB2-BD59-A6C34878D82A}">
                    <a16:rowId xmlns:a16="http://schemas.microsoft.com/office/drawing/2014/main" val="2472677124"/>
                  </a:ext>
                </a:extLst>
              </a:tr>
              <a:tr h="305301"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ИТОГО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82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27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32.9%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26.6%</a:t>
                      </a:r>
                    </a:p>
                  </a:txBody>
                  <a:tcPr marL="52638" marR="52638" marT="26319" marB="263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-</a:t>
                      </a:r>
                    </a:p>
                  </a:txBody>
                  <a:tcPr marL="52638" marR="52638" marT="26319" marB="26319" anchor="ctr"/>
                </a:tc>
                <a:extLst>
                  <a:ext uri="{0D108BD9-81ED-4DB2-BD59-A6C34878D82A}">
                    <a16:rowId xmlns:a16="http://schemas.microsoft.com/office/drawing/2014/main" val="597698185"/>
                  </a:ext>
                </a:extLst>
              </a:tr>
            </a:tbl>
          </a:graphicData>
        </a:graphic>
      </p:graphicFrame>
      <p:sp>
        <p:nvSpPr>
          <p:cNvPr id="5" name="Текст 4">
            <a:extLst>
              <a:ext uri="{FF2B5EF4-FFF2-40B4-BE49-F238E27FC236}">
                <a16:creationId xmlns:a16="http://schemas.microsoft.com/office/drawing/2014/main" id="{C95DA625-4F2D-3B4C-BC32-FF6087C6E1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289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DE0925C-8E3C-5E43-9C7D-800247A8D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11</a:t>
            </a:fld>
            <a:endParaRPr lang="ru-RU" dirty="0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5178EF98-52D4-4045-AB54-9AE87A353E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Investigation of heat transfer and pressure drop of CO2 two-phase flow in a horizontal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minichannel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Koettiga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Ch. Franke b, D. Helmer a, T.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Eisel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a, F.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Hauga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Bremera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 International Journal of Heat and Mass Transfer 54 (2011)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70D93959-13C6-7648-8506-0757714D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55"/>
            <a:ext cx="8229600" cy="895288"/>
          </a:xfrm>
        </p:spPr>
        <p:txBody>
          <a:bodyPr/>
          <a:lstStyle/>
          <a:p>
            <a:r>
              <a:rPr lang="ru-RU" dirty="0"/>
              <a:t>Результаты расчета при постоянной массовой скорости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989250B-7554-B846-A154-02D4C13F796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7200" y="1448724"/>
            <a:ext cx="3970338" cy="2965189"/>
          </a:xfrm>
          <a:prstGeom prst="rect">
            <a:avLst/>
          </a:prstGeo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C2EBCFF8-2E60-854B-B90A-8B7650630A3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643438" y="1421456"/>
            <a:ext cx="4043362" cy="30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38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DE0925C-8E3C-5E43-9C7D-800247A8D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12</a:t>
            </a:fld>
            <a:endParaRPr lang="ru-RU" dirty="0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5178EF98-52D4-4045-AB54-9AE87A353E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Investigation of heat transfer and pressure drop of CO2 two-phase flow in a horizontal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minichannel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Koettiga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Ch. Franke b, D. Helmer a, T.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Eisel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a, F.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Hauga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Bremera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 International Journal of Heat and Mass Transfer 54 (2011)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70D93959-13C6-7648-8506-0757714D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55"/>
            <a:ext cx="8229600" cy="895288"/>
          </a:xfrm>
        </p:spPr>
        <p:txBody>
          <a:bodyPr/>
          <a:lstStyle/>
          <a:p>
            <a:r>
              <a:rPr lang="ru-RU" dirty="0"/>
              <a:t>Результаты расчета при постоянной массовой скорости 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9AAD5B5-D5F4-804B-8553-705307ED5F3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7200" y="1448724"/>
            <a:ext cx="3970338" cy="2965189"/>
          </a:xfrm>
          <a:prstGeom prst="rect">
            <a:avLst/>
          </a:prstGeo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E7040068-46B3-5D42-B519-5CF10C2D8A1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643438" y="1421456"/>
            <a:ext cx="4043362" cy="30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46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DE0925C-8E3C-5E43-9C7D-800247A8D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13</a:t>
            </a:fld>
            <a:endParaRPr lang="ru-RU" dirty="0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5178EF98-52D4-4045-AB54-9AE87A353E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Investigation of heat transfer and pressure drop of CO2 two-phase flow in a horizontal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minichannel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Koettiga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Ch. Franke b, D. Helmer a, T.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Eisel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a, F.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Hauga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Bremera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 International Journal of Heat and Mass Transfer 54 (2011)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70D93959-13C6-7648-8506-0757714D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55"/>
            <a:ext cx="8229600" cy="895288"/>
          </a:xfrm>
        </p:spPr>
        <p:txBody>
          <a:bodyPr/>
          <a:lstStyle/>
          <a:p>
            <a:r>
              <a:rPr lang="ru-RU" dirty="0"/>
              <a:t>Результаты расчета при постоянной массовой скорости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CEF8B43-4D20-2543-BC3C-DF05F651290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7200" y="1448724"/>
            <a:ext cx="3970338" cy="2965189"/>
          </a:xfrm>
          <a:prstGeom prst="rect">
            <a:avLst/>
          </a:prstGeom>
        </p:spPr>
      </p:pic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082C45B0-580E-7049-8A2C-3A2A4E7F7F2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643438" y="1421456"/>
            <a:ext cx="4043362" cy="30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8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8312F46-BAB8-9C47-BD85-E9D89FA2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14</a:t>
            </a:fld>
            <a:endParaRPr lang="ru-RU" dirty="0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48E2BC19-C7AF-BA44-B15D-7B7434BA712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91801281"/>
              </p:ext>
            </p:extLst>
          </p:nvPr>
        </p:nvGraphicFramePr>
        <p:xfrm>
          <a:off x="457200" y="1131889"/>
          <a:ext cx="8229600" cy="360044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75222098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4055415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82731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15431143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1341542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801250118"/>
                    </a:ext>
                  </a:extLst>
                </a:gridCol>
              </a:tblGrid>
              <a:tr h="1372123">
                <a:tc>
                  <a:txBody>
                    <a:bodyPr/>
                    <a:lstStyle/>
                    <a:p>
                      <a:pPr algn="ctr" fontAlgn="ctr"/>
                      <a:r>
                        <a:rPr lang="en" sz="1700">
                          <a:effectLst/>
                        </a:rPr>
                        <a:t>T, °C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700">
                          <a:effectLst/>
                        </a:rPr>
                        <a:t>Эксп. точек в диапазоне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700">
                          <a:effectLst/>
                        </a:rPr>
                        <a:t>Эксп. точек вне интервала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700">
                          <a:effectLst/>
                        </a:rPr>
                        <a:t>% вне интервала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700">
                          <a:effectLst/>
                        </a:rPr>
                        <a:t>СКО, %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700">
                          <a:effectLst/>
                        </a:rPr>
                        <a:t>G, </a:t>
                      </a:r>
                      <a:r>
                        <a:rPr lang="ru-RU" sz="1700">
                          <a:effectLst/>
                        </a:rPr>
                        <a:t>кг/м²с</a:t>
                      </a:r>
                    </a:p>
                  </a:txBody>
                  <a:tcPr marL="54885" marR="54885" marT="27442" marB="27442" anchor="ctr"/>
                </a:tc>
                <a:extLst>
                  <a:ext uri="{0D108BD9-81ED-4DB2-BD59-A6C34878D82A}">
                    <a16:rowId xmlns:a16="http://schemas.microsoft.com/office/drawing/2014/main" val="295179236"/>
                  </a:ext>
                </a:extLst>
              </a:tr>
              <a:tr h="318332"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0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16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0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effectLst/>
                        </a:rPr>
                        <a:t>0.0%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14.3%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300</a:t>
                      </a:r>
                    </a:p>
                  </a:txBody>
                  <a:tcPr marL="54885" marR="54885" marT="27442" marB="27442" anchor="ctr"/>
                </a:tc>
                <a:extLst>
                  <a:ext uri="{0D108BD9-81ED-4DB2-BD59-A6C34878D82A}">
                    <a16:rowId xmlns:a16="http://schemas.microsoft.com/office/drawing/2014/main" val="3505583684"/>
                  </a:ext>
                </a:extLst>
              </a:tr>
              <a:tr h="318332"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-10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20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0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0.0%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19.1%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300</a:t>
                      </a:r>
                    </a:p>
                  </a:txBody>
                  <a:tcPr marL="54885" marR="54885" marT="27442" marB="27442" anchor="ctr"/>
                </a:tc>
                <a:extLst>
                  <a:ext uri="{0D108BD9-81ED-4DB2-BD59-A6C34878D82A}">
                    <a16:rowId xmlns:a16="http://schemas.microsoft.com/office/drawing/2014/main" val="2821404997"/>
                  </a:ext>
                </a:extLst>
              </a:tr>
              <a:tr h="318332"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-20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20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2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10.0%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18.5%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300</a:t>
                      </a:r>
                    </a:p>
                  </a:txBody>
                  <a:tcPr marL="54885" marR="54885" marT="27442" marB="27442" anchor="ctr"/>
                </a:tc>
                <a:extLst>
                  <a:ext uri="{0D108BD9-81ED-4DB2-BD59-A6C34878D82A}">
                    <a16:rowId xmlns:a16="http://schemas.microsoft.com/office/drawing/2014/main" val="3680505790"/>
                  </a:ext>
                </a:extLst>
              </a:tr>
              <a:tr h="318332"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-30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23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0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0.0%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13.0%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300</a:t>
                      </a:r>
                    </a:p>
                  </a:txBody>
                  <a:tcPr marL="54885" marR="54885" marT="27442" marB="27442" anchor="ctr"/>
                </a:tc>
                <a:extLst>
                  <a:ext uri="{0D108BD9-81ED-4DB2-BD59-A6C34878D82A}">
                    <a16:rowId xmlns:a16="http://schemas.microsoft.com/office/drawing/2014/main" val="968543324"/>
                  </a:ext>
                </a:extLst>
              </a:tr>
              <a:tr h="318332"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-35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19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6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31.6%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26.1%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300</a:t>
                      </a:r>
                    </a:p>
                  </a:txBody>
                  <a:tcPr marL="54885" marR="54885" marT="27442" marB="27442" anchor="ctr"/>
                </a:tc>
                <a:extLst>
                  <a:ext uri="{0D108BD9-81ED-4DB2-BD59-A6C34878D82A}">
                    <a16:rowId xmlns:a16="http://schemas.microsoft.com/office/drawing/2014/main" val="281581632"/>
                  </a:ext>
                </a:extLst>
              </a:tr>
              <a:tr h="318332"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-40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22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7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31.8%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26.3%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300</a:t>
                      </a:r>
                    </a:p>
                  </a:txBody>
                  <a:tcPr marL="54885" marR="54885" marT="27442" marB="27442" anchor="ctr"/>
                </a:tc>
                <a:extLst>
                  <a:ext uri="{0D108BD9-81ED-4DB2-BD59-A6C34878D82A}">
                    <a16:rowId xmlns:a16="http://schemas.microsoft.com/office/drawing/2014/main" val="3336362014"/>
                  </a:ext>
                </a:extLst>
              </a:tr>
              <a:tr h="318332"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ИТОГО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120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15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effectLst/>
                        </a:rPr>
                        <a:t>12.5%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>
                          <a:effectLst/>
                        </a:rPr>
                        <a:t>19.6%</a:t>
                      </a:r>
                    </a:p>
                  </a:txBody>
                  <a:tcPr marL="54885" marR="54885" marT="27442" marB="274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effectLst/>
                        </a:rPr>
                        <a:t>-</a:t>
                      </a:r>
                    </a:p>
                  </a:txBody>
                  <a:tcPr marL="54885" marR="54885" marT="27442" marB="27442" anchor="ctr"/>
                </a:tc>
                <a:extLst>
                  <a:ext uri="{0D108BD9-81ED-4DB2-BD59-A6C34878D82A}">
                    <a16:rowId xmlns:a16="http://schemas.microsoft.com/office/drawing/2014/main" val="3041947531"/>
                  </a:ext>
                </a:extLst>
              </a:tr>
            </a:tbl>
          </a:graphicData>
        </a:graphic>
      </p:graphicFrame>
      <p:sp>
        <p:nvSpPr>
          <p:cNvPr id="9" name="Текст 8">
            <a:extLst>
              <a:ext uri="{FF2B5EF4-FFF2-40B4-BE49-F238E27FC236}">
                <a16:creationId xmlns:a16="http://schemas.microsoft.com/office/drawing/2014/main" id="{9DA71CC8-215F-B141-936C-577437E955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ru-RU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18E30376-3030-E445-99F8-B84440E07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55"/>
            <a:ext cx="8229600" cy="895288"/>
          </a:xfrm>
        </p:spPr>
        <p:txBody>
          <a:bodyPr/>
          <a:lstStyle/>
          <a:p>
            <a:r>
              <a:rPr lang="ru-RU" dirty="0"/>
              <a:t>Сводная таблица результатов для расчета при постоянной массовой скорости </a:t>
            </a:r>
          </a:p>
        </p:txBody>
      </p:sp>
    </p:spTree>
    <p:extLst>
      <p:ext uri="{BB962C8B-B14F-4D97-AF65-F5344CB8AC3E}">
        <p14:creationId xmlns:p14="http://schemas.microsoft.com/office/powerpoint/2010/main" val="1806239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B34A17-8729-804F-A6D0-B992A876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EBC206-5450-3244-8CE3-96855B525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15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B9FE31C-0834-424C-84DD-C92C564C229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pPr marL="449580" indent="635" algn="just"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Была написана универсальная программа для расчета гидродинамики дисперсно-кольцевых потоков в вертикальных и горизонтальных каналах на языке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ython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Она реализует заданную методику, позволяет сравнивать результаты с экспериментами и обрабатывать данные.</a:t>
            </a:r>
          </a:p>
          <a:p>
            <a:pPr marL="449580" indent="635" algn="just"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Для заданного массива экспериментальных данных из статьи выполнен расчет градиента давления. Полученные результаты расчета, а также значения экспериментальных точек в численном виде представлены в приложении.</a:t>
            </a:r>
          </a:p>
          <a:p>
            <a:pPr marL="449580" indent="635" algn="just">
              <a:spcBef>
                <a:spcPts val="600"/>
              </a:spcBef>
              <a:spcAft>
                <a:spcPts val="6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Сравнение с экспериментом показало, что модель адекватно описывает опытные данные (градиент давления до ~20-30 кПа/м) в области низких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паросодержаний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(примерно до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=0.5-0.6). Однако при высоких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паросодержаниях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&gt;0.5-0.6), когда экспериментальный градиент давления достигает 30-50 кПа/м и выше, рассчитанные значения систематически занижаются на 20-50%. Наибольшие расхождения наблюдаются при низких температурах насыщения (близких к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=-40°C,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≈0.136) и высоких массовых скоростях. Отклонение результатов расчет от эксперимента может быть связано с тем, что модель относится к адиабатным условиям, а эксперименты проводились при обогреве. Также модель не учитывает неравномерность распределения толщины пленки по периметры трубы в горизонтальном канале. Таким образом, границы применимости методики ограничены областью умеренных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паросодержаний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средних приведенных давлений.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DCE5CFE-F24A-434F-B421-5B8ABA68EA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4244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1292D-0DC2-44A8-A7B0-C218146F0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 </a:t>
            </a:r>
            <a:r>
              <a:rPr lang="ru-RU" dirty="0">
                <a:sym typeface="Wingdings" panose="05000000000000000000" pitchFamily="2" charset="2"/>
              </a:rPr>
              <a:t>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3003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9AE878-F85F-46CC-8CBC-EF6629E9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работы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15A2ACC-08D6-4E69-9025-BAAD62981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2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D97FC73-A987-49E4-B579-A305ACAD0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универсальную программу для расчета гидравлических характеристик дисперсно-кольцевых двухфазных потоков в вертикальных и горизонтальных каналах. Предусмотреть в программе возможность сравнения с экспериментальными данными и обработку полученных результатов.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ровести расчет градиента давления при различных приведенных давлениях и массовых скоростях смеси и сравнить с </a:t>
            </a:r>
            <a:r>
              <a:rPr lang="en-U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э</a:t>
            </a:r>
            <a:r>
              <a:rPr lang="ru-RU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кспериментальными</a:t>
            </a:r>
            <a:r>
              <a:rPr lang="ru-RU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данными.</a:t>
            </a:r>
            <a:endParaRPr lang="en-US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Оценить полученные результаты. Сделать выводы о границах применимости предлагаемой методики</a:t>
            </a:r>
          </a:p>
        </p:txBody>
      </p:sp>
    </p:spTree>
    <p:extLst>
      <p:ext uri="{BB962C8B-B14F-4D97-AF65-F5344CB8AC3E}">
        <p14:creationId xmlns:p14="http://schemas.microsoft.com/office/powerpoint/2010/main" val="2090615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63326-8F36-46F3-ABBA-216E31A4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Актуальность проблемы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0CFFF-2A35-487B-995F-103FA618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3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912893-C541-43F1-9EEE-45C9C63673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Актуальность исследования процессов гидродинамики и тепломассообмена в дисперсно-кольцевых двухфазных потоках обусловлена широким применением таких систем в различных отраслях промышленности, включая нефтегазовую, химическую и энергетическую. Понимание этих процессов имеет ключевое значение для оптимизации технологических процессов, повышения эффективности оборудования и снижения энергетических затрат.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724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BA5BF-933D-42CC-85D4-501830C6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Методика расчета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F8C868F-7A22-4E0F-8E84-ADD1E600B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4</a:t>
            </a:fld>
            <a:endParaRPr lang="ru-RU" dirty="0"/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E61C4E81-F4A9-4325-890B-51229C46538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516216" y="1059582"/>
            <a:ext cx="2306056" cy="3528964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Объект 11">
                <a:extLst>
                  <a:ext uri="{FF2B5EF4-FFF2-40B4-BE49-F238E27FC236}">
                    <a16:creationId xmlns:a16="http://schemas.microsoft.com/office/drawing/2014/main" id="{1FA4DD5D-F258-45D2-A368-E162B2AF535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45008" y="1051976"/>
                <a:ext cx="5338936" cy="4083918"/>
              </a:xfrm>
            </p:spPr>
            <p:txBody>
              <a:bodyPr>
                <a:normAutofit/>
              </a:bodyPr>
              <a:lstStyle/>
              <a:p>
                <a:r>
                  <a:rPr lang="ru-RU" sz="1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Диаметр цилиндра межфазной поверхности</a:t>
                </a:r>
                <a:r>
                  <a:rPr lang="en-US" sz="1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14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4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14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 - 2</a:t>
                </a:r>
                <a:r>
                  <a:rPr lang="ru-RU" sz="140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14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cs typeface="Times New Roman" panose="02020603050405020304" pitchFamily="18" charset="0"/>
                  </a:rPr>
                  <a:t>Уравнения сохранения импульса двух фаз</a:t>
                </a:r>
                <a:r>
                  <a:rPr lang="en-US" sz="1400" dirty="0">
                    <a:cs typeface="Times New Roman" panose="020206030504050203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ru-RU" sz="1400" dirty="0">
                    <a:cs typeface="Times New Roman" panose="02020603050405020304" pitchFamily="18" charset="0"/>
                  </a:rPr>
                  <a:t>		(1)</a:t>
                </a:r>
                <a:endParaRPr lang="en-US" sz="1400" dirty="0"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𝑑𝑧</m:t>
                        </m:r>
                      </m:den>
                    </m:f>
                  </m:oMath>
                </a14:m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g	</a:t>
                </a:r>
                <a:r>
                  <a:rPr lang="en-US" sz="1400" dirty="0">
                    <a:cs typeface="Times New Roman" panose="02020603050405020304" pitchFamily="18" charset="0"/>
                  </a:rPr>
                  <a:t>(2)</a:t>
                </a:r>
              </a:p>
              <a:p>
                <a:endParaRPr lang="en-US" sz="1400" dirty="0"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cs typeface="Times New Roman" panose="02020603050405020304" pitchFamily="18" charset="0"/>
                  </a:rPr>
                  <a:t>Учитывая ,что </a:t>
                </a:r>
                <a:r>
                  <a:rPr lang="en-US" sz="1400" dirty="0">
                    <a:cs typeface="Times New Roman" panose="02020603050405020304" pitchFamily="18" charset="0"/>
                  </a:rPr>
                  <a:t>l &gt;&gt; d:</a:t>
                </a:r>
                <a:endParaRPr lang="ru-RU" sz="14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</m:oMath>
                </a14:m>
                <a:r>
                  <a:rPr lang="en-US" b="1" dirty="0"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cs typeface="Times New Roman" panose="02020603050405020304" pitchFamily="18" charset="0"/>
                  </a:rPr>
                  <a:t>=</a:t>
                </a:r>
                <a:r>
                  <a:rPr lang="ru-RU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=</a:t>
                </a:r>
                <a:r>
                  <a:rPr lang="ru-RU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</m:oMath>
                </a14:m>
                <a:endParaRPr lang="ru-RU" dirty="0">
                  <a:cs typeface="Times New Roman" panose="02020603050405020304" pitchFamily="18" charset="0"/>
                </a:endParaRPr>
              </a:p>
              <a:p>
                <a:endParaRPr lang="ru-RU" sz="1400" dirty="0">
                  <a:cs typeface="Times New Roman" panose="02020603050405020304" pitchFamily="18" charset="0"/>
                </a:endParaRPr>
              </a:p>
              <a:p>
                <a:r>
                  <a:rPr lang="ru-RU" sz="1400" dirty="0">
                    <a:cs typeface="Times New Roman" panose="02020603050405020304" pitchFamily="18" charset="0"/>
                  </a:rPr>
                  <a:t>Путем математических преобразований получим</a:t>
                </a:r>
                <a:r>
                  <a:rPr lang="en-US" sz="1400" dirty="0">
                    <a:cs typeface="Times New Roman" panose="02020603050405020304" pitchFamily="18" charset="0"/>
                  </a:rPr>
                  <a:t>:</a:t>
                </a:r>
                <a:endParaRPr lang="ru-RU" sz="1400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ru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>
          <p:sp>
            <p:nvSpPr>
              <p:cNvPr id="12" name="Объект 11">
                <a:extLst>
                  <a:ext uri="{FF2B5EF4-FFF2-40B4-BE49-F238E27FC236}">
                    <a16:creationId xmlns:a16="http://schemas.microsoft.com/office/drawing/2014/main" id="{1FA4DD5D-F258-45D2-A368-E162B2AF53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45008" y="1051976"/>
                <a:ext cx="5338936" cy="4083918"/>
              </a:xfrm>
              <a:blipFill>
                <a:blip r:embed="rId3"/>
                <a:stretch>
                  <a:fillRect l="-475" t="-3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29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248339-DC5B-4CAB-A6F3-2699D3A2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Методика расчета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69503C9-EB47-40BD-AE30-DD1D69BC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5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Объект 9">
                <a:extLst>
                  <a:ext uri="{FF2B5EF4-FFF2-40B4-BE49-F238E27FC236}">
                    <a16:creationId xmlns:a16="http://schemas.microsoft.com/office/drawing/2014/main" id="{022C553D-DA56-7F47-9D6F-7E46192EA25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1800" b="1" i="1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Найдем </a:t>
                </a:r>
                <a:r>
                  <a:rPr lang="en-US" sz="1800" b="1" i="1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ru-RU" sz="1800" b="1" i="1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ru-RU" sz="1800" i="1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стинное объемное </a:t>
                </a:r>
                <a:r>
                  <a:rPr lang="ru-RU" sz="1800" i="1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паросодержание</a:t>
                </a:r>
                <a:r>
                  <a:rPr lang="en-US" sz="1800" i="1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800" i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800" i="1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     </a:t>
                </a:r>
                <a:r>
                  <a:rPr lang="ru-RU" sz="1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𝜑</a:t>
                </a:r>
                <a:r>
                  <a:rPr lang="en-US" sz="1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ru-RU" sz="18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</m:num>
                              <m:den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8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Истинные скорости фаз</a:t>
                </a:r>
                <a:r>
                  <a:rPr lang="en-US" sz="18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8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dirty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″ </m:t>
                            </m:r>
                          </m:sup>
                        </m:sSubSup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w′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d>
                      </m:den>
                    </m:f>
                  </m:oMath>
                </a14:m>
                <a:endParaRPr lang="ru-RU" sz="1800" i="1" dirty="0">
                  <a:effectLst/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ru-RU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Число Рейнольдса для обеих фаз</a:t>
                </a: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8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ru-RU" sz="1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𝑅𝑒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lang="ru-RU" sz="18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800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″</m:t>
                            </m:r>
                          </m:sup>
                        </m:sSup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 i="1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𝑅𝑒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ru-RU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800" b="1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ru-RU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ru-RU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ru-RU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a:rPr lang="ru-RU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ru-RU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ru-RU" sz="18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num>
                      <m:den>
                        <m:sSup>
                          <m:sSup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ru-RU" sz="1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ru-RU" sz="1800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1800" dirty="0"/>
              </a:p>
            </p:txBody>
          </p:sp>
        </mc:Choice>
        <mc:Fallback>
          <p:sp>
            <p:nvSpPr>
              <p:cNvPr id="10" name="Объект 9">
                <a:extLst>
                  <a:ext uri="{FF2B5EF4-FFF2-40B4-BE49-F238E27FC236}">
                    <a16:creationId xmlns:a16="http://schemas.microsoft.com/office/drawing/2014/main" id="{022C553D-DA56-7F47-9D6F-7E46192EA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617" t="-10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Текст 11">
            <a:extLst>
              <a:ext uri="{FF2B5EF4-FFF2-40B4-BE49-F238E27FC236}">
                <a16:creationId xmlns:a16="http://schemas.microsoft.com/office/drawing/2014/main" id="{7ADD7BCA-5E5B-B244-A6F2-20251DF722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24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248339-DC5B-4CAB-A6F3-2699D3A2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Методика расчета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69503C9-EB47-40BD-AE30-DD1D69BC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6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Объект 11">
                <a:extLst>
                  <a:ext uri="{FF2B5EF4-FFF2-40B4-BE49-F238E27FC236}">
                    <a16:creationId xmlns:a16="http://schemas.microsoft.com/office/drawing/2014/main" id="{F6F91719-7523-B144-A891-9CEE3DCDB88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7200" y="843558"/>
                <a:ext cx="8229600" cy="3888432"/>
              </a:xfrm>
            </p:spPr>
            <p:txBody>
              <a:bodyPr>
                <a:noAutofit/>
              </a:bodyPr>
              <a:lstStyle/>
              <a:p>
                <a:endParaRPr lang="ru-RU" sz="1500" i="1" dirty="0">
                  <a:highlight>
                    <a:srgbClr val="FFFF00"/>
                  </a:highlight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500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Касательное напряжение на стенке</a:t>
                </a:r>
                <a:r>
                  <a:rPr lang="en-US" sz="1500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5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500" i="1" dirty="0"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/>
                        </m:ctrlPr>
                      </m:sSubPr>
                      <m:e>
                        <m:r>
                          <a:rPr lang="ru-RU" sz="1500" i="1"/>
                          <m:t>𝜏</m:t>
                        </m:r>
                      </m:e>
                      <m:sub>
                        <m:r>
                          <a:rPr lang="ru-RU" sz="1500" i="1"/>
                          <m:t>𝑐</m:t>
                        </m:r>
                      </m:sub>
                    </m:sSub>
                  </m:oMath>
                </a14:m>
                <a:r>
                  <a:rPr lang="ru-RU" sz="15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ru-RU" sz="15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5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ru-RU" sz="15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с</m:t>
                            </m:r>
                          </m:sub>
                        </m:sSub>
                      </m:num>
                      <m:den>
                        <m:r>
                          <a:rPr lang="ru-RU" sz="15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  <m:r>
                      <a:rPr lang="ru-RU" sz="15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sz="15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a:rPr lang="ru-RU" sz="15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ru-RU" sz="15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sSup>
                          <m:sSup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ru-RU" sz="15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5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ru-RU" sz="15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  <m:sup>
                            <m:r>
                              <a:rPr lang="ru-RU" sz="15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1500" dirty="0"/>
                  <a:t> )</a:t>
                </a:r>
              </a:p>
              <a:p>
                <a:pPr marL="285750" marR="0" lvl="0" indent="-285750" algn="l" defTabSz="1219078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ru-RU" sz="15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К</a:t>
                </a:r>
                <a:r>
                  <a:rPr lang="ru-RU" sz="15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оэффициент гидравлического сопротивления</a:t>
                </a:r>
                <a:r>
                  <a:rPr kumimoji="0" lang="en-US" sz="15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181818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kumimoji="0" lang="ru-RU" sz="1500" i="1" u="none" strike="noStrike" kern="1200" cap="none" spc="0" normalizeH="0" baseline="0" noProof="0" dirty="0">
                  <a:ln>
                    <a:noFill/>
                  </a:ln>
                  <a:solidFill>
                    <a:srgbClr val="181818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1500" dirty="0">
                    <a:cs typeface="Times New Roman" panose="02020603050405020304" pitchFamily="18" charset="0"/>
                  </a:rPr>
                  <a:t>	</a:t>
                </a:r>
                <a:r>
                  <a:rPr lang="ru-RU" sz="1500" dirty="0">
                    <a:effectLst/>
                    <a:cs typeface="Times New Roman" panose="02020603050405020304" pitchFamily="18" charset="0"/>
                  </a:rPr>
                  <a:t>Турбулентное течение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5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  <m:r>
                          <a:rPr lang="en-US" sz="15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ru-RU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𝜉</m:t>
                        </m:r>
                      </m:e>
                      <m:sub>
                        <m:r>
                          <a:rPr lang="ru-RU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с</m:t>
                        </m:r>
                      </m:sub>
                    </m:sSub>
                    <m:r>
                      <a:rPr lang="ru-RU" sz="1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sz="15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15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1.8</m:t>
                            </m:r>
                            <m:r>
                              <a:rPr lang="ru-RU" sz="150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2∗</m:t>
                            </m:r>
                            <m:r>
                              <a:rPr lang="ru-RU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𝑙𝑔</m:t>
                            </m:r>
                            <m:sSubSup>
                              <m:sSubSupPr>
                                <m:ctrlPr>
                                  <a:rPr lang="ru-RU" sz="15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𝑅𝑒</m:t>
                                </m:r>
                              </m:e>
                              <m:sub>
                                <m:r>
                                  <a:rPr lang="ru-RU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ru-RU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ru-RU" sz="1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−1.64</m:t>
                            </m:r>
                          </m:e>
                        </m:d>
                      </m:e>
                      <m:sup>
                        <m:r>
                          <a:rPr lang="ru-RU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ru-RU" sz="1500" i="1" dirty="0">
                    <a:effectLst/>
                  </a:rPr>
                  <a:t> </a:t>
                </a:r>
                <a:endParaRPr lang="en-US" sz="1500" i="1" dirty="0">
                  <a:effectLst/>
                </a:endParaRPr>
              </a:p>
              <a:p>
                <a:r>
                  <a:rPr lang="en-US" sz="1500" dirty="0"/>
                  <a:t>	</a:t>
                </a:r>
                <a:r>
                  <a:rPr lang="ru-RU" sz="1500" dirty="0"/>
                  <a:t>Ламинарное течение</a:t>
                </a:r>
                <a:r>
                  <a:rPr lang="en-US" sz="15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𝜉</m:t>
                        </m:r>
                      </m:e>
                      <m:sub>
                        <m:r>
                          <a:rPr lang="ru-RU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с</m:t>
                        </m:r>
                      </m:sub>
                    </m:sSub>
                    <m:r>
                      <a:rPr lang="en-US" sz="1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64</m:t>
                        </m:r>
                      </m:num>
                      <m:den>
                        <m:sSubSup>
                          <m:sSubSupPr>
                            <m:ctrlPr>
                              <a:rPr lang="ru-RU" sz="1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1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𝑅𝑒</m:t>
                            </m:r>
                          </m:e>
                          <m:sub>
                            <m:r>
                              <a:rPr lang="ru-RU" sz="1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den>
                    </m:f>
                  </m:oMath>
                </a14:m>
                <a:endParaRPr lang="ru-RU" sz="1500" dirty="0"/>
              </a:p>
              <a:p>
                <a:pPr marL="285750" marR="0" lvl="0" indent="-285750" algn="l" defTabSz="1219078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ru-RU" sz="1500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Касательное напряжение на межфазной поверхности через скорость по скорости газа </a:t>
                </a:r>
                <a:r>
                  <a:rPr lang="en-US" sz="1500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″</m:t>
                    </m:r>
                  </m:oMath>
                </a14:m>
                <a:r>
                  <a:rPr lang="en-US" sz="15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181818"/>
                    </a:solidFill>
                    <a:effectLst/>
                    <a:uLnTx/>
                    <a:uFillTx/>
                    <a:latin typeface="Avenir Next Cyr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5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 indent="0">
                  <a:buNone/>
                </a:pPr>
                <a:r>
                  <a:rPr lang="ru-RU" sz="1500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ru-RU" sz="15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ru-RU" sz="1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  <m:sSup>
                      <m:sSupPr>
                        <m:ctrlPr>
                          <a:rPr lang="ru-RU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p>
                        <m:r>
                          <a:rPr lang="ru-RU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sSup>
                      <m:sSup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ru-RU" sz="1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5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ru-RU" sz="15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ru-RU" sz="1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ru-RU" sz="15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ru-RU" sz="15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ru-RU" sz="1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ru-RU" sz="1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500" dirty="0"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500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Коэффициент трения на межфазной поверхности</a:t>
                </a:r>
                <a:r>
                  <a:rPr lang="en-US" sz="1500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ru-RU" sz="15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 indent="0">
                  <a:buNone/>
                </a:pPr>
                <a:r>
                  <a:rPr lang="ru-RU" sz="1500" i="1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𝜉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(1+</m:t>
                    </m:r>
                    <m:sSup>
                      <m:sSupPr>
                        <m:ctrlPr>
                          <a:rPr lang="ru-RU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15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sz="15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ru-RU" sz="15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ru-RU" sz="15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ru-RU" sz="15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ru-RU" sz="15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ru-RU" sz="15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5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15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f>
                      <m:fPr>
                        <m:ctrlPr>
                          <a:rPr lang="ru-RU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den>
                    </m:f>
                    <m:r>
                      <a:rPr lang="ru-RU" sz="15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500" dirty="0"/>
                  <a:t> </a:t>
                </a:r>
                <a:endParaRPr lang="ru-RU" sz="1500" i="1" dirty="0"/>
              </a:p>
            </p:txBody>
          </p:sp>
        </mc:Choice>
        <mc:Fallback>
          <p:sp>
            <p:nvSpPr>
              <p:cNvPr id="12" name="Объект 11">
                <a:extLst>
                  <a:ext uri="{FF2B5EF4-FFF2-40B4-BE49-F238E27FC236}">
                    <a16:creationId xmlns:a16="http://schemas.microsoft.com/office/drawing/2014/main" id="{F6F91719-7523-B144-A891-9CEE3DCDB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7200" y="843558"/>
                <a:ext cx="8229600" cy="3888432"/>
              </a:xfrm>
              <a:blipFill>
                <a:blip r:embed="rId2"/>
                <a:stretch>
                  <a:fillRect l="-3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Текст 12">
            <a:extLst>
              <a:ext uri="{FF2B5EF4-FFF2-40B4-BE49-F238E27FC236}">
                <a16:creationId xmlns:a16="http://schemas.microsoft.com/office/drawing/2014/main" id="{BA37724E-CE97-8347-9E6E-6959283D01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0023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248339-DC5B-4CAB-A6F3-2699D3A2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Методика расчета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69503C9-EB47-40BD-AE30-DD1D69BC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7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Объект 8">
                <a:extLst>
                  <a:ext uri="{FF2B5EF4-FFF2-40B4-BE49-F238E27FC236}">
                    <a16:creationId xmlns:a16="http://schemas.microsoft.com/office/drawing/2014/main" id="{FDB53A6F-5B9B-E74A-8039-70C5F844FA19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algn="ctr"/>
                <a:r>
                  <a:rPr lang="ru-RU" sz="18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В результате получим уравнение,</a:t>
                </a:r>
                <a:r>
                  <a:rPr lang="en-US" sz="18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которое решим относительно толщины пленки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ru-RU" sz="18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ru-R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sSub>
                          <m:sSub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f>
                          <m:f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ru-RU" sz="1800" dirty="0"/>
                  <a:t> </a:t>
                </a:r>
                <a:r>
                  <a:rPr lang="ru-RU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″</m:t>
                        </m:r>
                      </m:sup>
                    </m:sSup>
                    <m:sSup>
                      <m:sSupPr>
                        <m:ctrlP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ru-RU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  <m:r>
                              <a:rPr lang="ru-RU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sub>
                              <m:sup>
                                <m:r>
                                  <a:rPr lang="ru-RU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″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0</m:t>
                    </m:r>
                  </m:oMath>
                </a14:m>
                <a:endParaRPr lang="ru-RU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ru-RU" sz="1800" dirty="0"/>
              </a:p>
              <a:p>
                <a:pPr algn="ctr"/>
                <a:r>
                  <a:rPr lang="ru-RU" sz="1800" dirty="0"/>
                  <a:t>Найдем градиент давления по формуле </a:t>
                </a:r>
                <a:r>
                  <a:rPr lang="en-US" sz="18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𝑑𝑝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1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g</a:t>
                </a:r>
                <a:endParaRPr lang="ru-RU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ru-RU" dirty="0"/>
              </a:p>
            </p:txBody>
          </p:sp>
        </mc:Choice>
        <mc:Fallback>
          <p:sp>
            <p:nvSpPr>
              <p:cNvPr id="9" name="Объект 8">
                <a:extLst>
                  <a:ext uri="{FF2B5EF4-FFF2-40B4-BE49-F238E27FC236}">
                    <a16:creationId xmlns:a16="http://schemas.microsoft.com/office/drawing/2014/main" id="{FDB53A6F-5B9B-E74A-8039-70C5F844F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54" t="-1056" r="-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Текст 9">
            <a:extLst>
              <a:ext uri="{FF2B5EF4-FFF2-40B4-BE49-F238E27FC236}">
                <a16:creationId xmlns:a16="http://schemas.microsoft.com/office/drawing/2014/main" id="{C7905B1D-9FA0-CA42-BE9F-FD805633EA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58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DE0925C-8E3C-5E43-9C7D-800247A8D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8</a:t>
            </a:fld>
            <a:endParaRPr lang="ru-RU" dirty="0"/>
          </a:p>
        </p:txBody>
      </p:sp>
      <p:pic>
        <p:nvPicPr>
          <p:cNvPr id="29" name="Объект 28">
            <a:extLst>
              <a:ext uri="{FF2B5EF4-FFF2-40B4-BE49-F238E27FC236}">
                <a16:creationId xmlns:a16="http://schemas.microsoft.com/office/drawing/2014/main" id="{09F64CAE-0758-A249-A058-38F099BE0AE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7200" y="1448724"/>
            <a:ext cx="3970338" cy="2965189"/>
          </a:xfrm>
          <a:prstGeom prst="rect">
            <a:avLst/>
          </a:prstGeom>
        </p:spPr>
      </p:pic>
      <p:pic>
        <p:nvPicPr>
          <p:cNvPr id="33" name="Объект 32">
            <a:extLst>
              <a:ext uri="{FF2B5EF4-FFF2-40B4-BE49-F238E27FC236}">
                <a16:creationId xmlns:a16="http://schemas.microsoft.com/office/drawing/2014/main" id="{3BCBC779-9E29-6945-9263-BAE094F36D1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643438" y="1421456"/>
            <a:ext cx="4043362" cy="3019726"/>
          </a:xfrm>
          <a:prstGeom prst="rect">
            <a:avLst/>
          </a:prstGeom>
        </p:spPr>
      </p:pic>
      <p:sp>
        <p:nvSpPr>
          <p:cNvPr id="28" name="Текст 27">
            <a:extLst>
              <a:ext uri="{FF2B5EF4-FFF2-40B4-BE49-F238E27FC236}">
                <a16:creationId xmlns:a16="http://schemas.microsoft.com/office/drawing/2014/main" id="{5178EF98-52D4-4045-AB54-9AE87A353E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Investigation of heat transfer and pressure drop of CO2 two-phase flow in a horizontal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minichannel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Koettiga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Ch. Franke b, D. Helmer a, T.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Eisel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a, F.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Hauga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Bremera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 International Journal of Heat and Mass Transfer 54 (2011)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70D93959-13C6-7648-8506-0757714D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55"/>
            <a:ext cx="8229600" cy="895288"/>
          </a:xfrm>
        </p:spPr>
        <p:txBody>
          <a:bodyPr/>
          <a:lstStyle/>
          <a:p>
            <a:r>
              <a:rPr lang="ru-RU" dirty="0"/>
              <a:t>Результаты расчета при постоянной температуре </a:t>
            </a:r>
          </a:p>
        </p:txBody>
      </p:sp>
    </p:spTree>
    <p:extLst>
      <p:ext uri="{BB962C8B-B14F-4D97-AF65-F5344CB8AC3E}">
        <p14:creationId xmlns:p14="http://schemas.microsoft.com/office/powerpoint/2010/main" val="3253814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DE0925C-8E3C-5E43-9C7D-800247A8D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A18EB61-9EBD-44E2-9C41-DDD2243C44D8}" type="slidenum">
              <a:rPr lang="ru-RU" smtClean="0"/>
              <a:t>9</a:t>
            </a:fld>
            <a:endParaRPr lang="ru-RU" dirty="0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5178EF98-52D4-4045-AB54-9AE87A353E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Investigation of heat transfer and pressure drop of CO2 two-phase flow in a horizontal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minichannel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Wua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Koettiga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Ch. Franke b, D. Helmer a, T.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Eisel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a, F.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Hauga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Bremera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 International Journal of Heat and Mass Transfer 54 (2011)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70D93959-13C6-7648-8506-0757714D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55"/>
            <a:ext cx="8229600" cy="895288"/>
          </a:xfrm>
        </p:spPr>
        <p:txBody>
          <a:bodyPr/>
          <a:lstStyle/>
          <a:p>
            <a:r>
              <a:rPr lang="ru-RU" dirty="0"/>
              <a:t>Результаты расчета при постоянной температуре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D616E0F-6939-FF4E-9BD9-FA1D0091F7F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7200" y="1448724"/>
            <a:ext cx="3970338" cy="2965189"/>
          </a:xfrm>
          <a:prstGeom prst="rect">
            <a:avLst/>
          </a:prstGeo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2FA26803-1F91-6E4C-A1AF-F2C600F72B1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643438" y="1421456"/>
            <a:ext cx="4043362" cy="30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36885"/>
      </p:ext>
    </p:extLst>
  </p:cSld>
  <p:clrMapOvr>
    <a:masterClrMapping/>
  </p:clrMapOvr>
</p:sld>
</file>

<file path=ppt/theme/theme1.xml><?xml version="1.0" encoding="utf-8"?>
<a:theme xmlns:a="http://schemas.openxmlformats.org/drawingml/2006/main" name="mpei_shablon_3000">
  <a:themeElements>
    <a:clrScheme name="Другая 1">
      <a:dk1>
        <a:srgbClr val="181818"/>
      </a:dk1>
      <a:lt1>
        <a:sysClr val="window" lastClr="FFFFFF"/>
      </a:lt1>
      <a:dk2>
        <a:srgbClr val="181818"/>
      </a:dk2>
      <a:lt2>
        <a:srgbClr val="F8F8F8"/>
      </a:lt2>
      <a:accent1>
        <a:srgbClr val="A23E43"/>
      </a:accent1>
      <a:accent2>
        <a:srgbClr val="2B3F6A"/>
      </a:accent2>
      <a:accent3>
        <a:srgbClr val="AE585B"/>
      </a:accent3>
      <a:accent4>
        <a:srgbClr val="465A7F"/>
      </a:accent4>
      <a:accent5>
        <a:srgbClr val="BB777A"/>
      </a:accent5>
      <a:accent6>
        <a:srgbClr val="66779A"/>
      </a:accent6>
      <a:hlink>
        <a:srgbClr val="2B3F6A"/>
      </a:hlink>
      <a:folHlink>
        <a:srgbClr val="A23E43"/>
      </a:folHlink>
    </a:clrScheme>
    <a:fontScheme name="Фирменный стиль презентаций">
      <a:majorFont>
        <a:latin typeface="Avenir Next Cyr"/>
        <a:ea typeface=""/>
        <a:cs typeface=""/>
      </a:majorFont>
      <a:minorFont>
        <a:latin typeface="Avenir Next Cy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ФС МЭИ шабон.potx" id="{7604E263-28E6-4AF8-8A6B-EC74DFD11816}" vid="{DF03A726-2A6A-441E-8D13-5334CCCA477A}"/>
    </a:ext>
  </a:extLst>
</a:theme>
</file>

<file path=ppt/theme/theme2.xml><?xml version="1.0" encoding="utf-8"?>
<a:theme xmlns:a="http://schemas.openxmlformats.org/drawingml/2006/main" name="1_alena_shablon">
  <a:themeElements>
    <a:clrScheme name="ФС МЭИ Сине-красный темный">
      <a:dk1>
        <a:srgbClr val="FFFFFF"/>
      </a:dk1>
      <a:lt1>
        <a:srgbClr val="000001"/>
      </a:lt1>
      <a:dk2>
        <a:srgbClr val="FFFFFF"/>
      </a:dk2>
      <a:lt2>
        <a:srgbClr val="000001"/>
      </a:lt2>
      <a:accent1>
        <a:srgbClr val="0202D2"/>
      </a:accent1>
      <a:accent2>
        <a:srgbClr val="2828D8"/>
      </a:accent2>
      <a:accent3>
        <a:srgbClr val="4E4EE0"/>
      </a:accent3>
      <a:accent4>
        <a:srgbClr val="FF0000"/>
      </a:accent4>
      <a:accent5>
        <a:srgbClr val="E42626"/>
      </a:accent5>
      <a:accent6>
        <a:srgbClr val="EF4D4E"/>
      </a:accent6>
      <a:hlink>
        <a:srgbClr val="C0C0F4"/>
      </a:hlink>
      <a:folHlink>
        <a:srgbClr val="F7BFC0"/>
      </a:folHlink>
    </a:clrScheme>
    <a:fontScheme name="Фирменный стиль презентаций">
      <a:majorFont>
        <a:latin typeface="Avenir Next Cyr"/>
        <a:ea typeface=""/>
        <a:cs typeface=""/>
      </a:majorFont>
      <a:minorFont>
        <a:latin typeface="Avenir Next Cy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ФС МЭИ шабон.potx" id="{7604E263-28E6-4AF8-8A6B-EC74DFD11816}" vid="{53D96DB0-B1E9-4008-B45A-DAF853BEB47F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96D86A82F5AFB4E974E810EA0B07432" ma:contentTypeVersion="1" ma:contentTypeDescription="Создание документа." ma:contentTypeScope="" ma:versionID="bd31308227ac6bc6ac442af8f049f59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2a10c82831e5d625bbb0173136b0368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Дата начала расписания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Дата окончания расписания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8F35B18-82D1-4410-B7F6-B1D6DF3B42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DD138A-5BDF-4A95-88F8-0B2B911A8D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74BC09-7D62-4127-A5E5-4021FFA8E0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mpei_shablon_3000</Template>
  <TotalTime>840</TotalTime>
  <Words>1056</Words>
  <Application>Microsoft Macintosh PowerPoint</Application>
  <PresentationFormat>Экран (16:9)</PresentationFormat>
  <Paragraphs>162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Times New Roman</vt:lpstr>
      <vt:lpstr>Cambria Math</vt:lpstr>
      <vt:lpstr>Calibri</vt:lpstr>
      <vt:lpstr>Avenir Next Cyr</vt:lpstr>
      <vt:lpstr>Arial</vt:lpstr>
      <vt:lpstr>mpei_shablon_3000</vt:lpstr>
      <vt:lpstr>1_alena_shablon</vt:lpstr>
      <vt:lpstr>Презентация PowerPoint</vt:lpstr>
      <vt:lpstr>Цели работы:</vt:lpstr>
      <vt:lpstr>Актуальность проблемы </vt:lpstr>
      <vt:lpstr>Методика расчета</vt:lpstr>
      <vt:lpstr>Методика расчета </vt:lpstr>
      <vt:lpstr>Методика расчета </vt:lpstr>
      <vt:lpstr>Методика расчета </vt:lpstr>
      <vt:lpstr>Результаты расчета при постоянной температуре </vt:lpstr>
      <vt:lpstr>Результаты расчета при постоянной температуре </vt:lpstr>
      <vt:lpstr>Сводная таблица результатов для расчета при постоянной температуре </vt:lpstr>
      <vt:lpstr>Результаты расчета при постоянной массовой скорости </vt:lpstr>
      <vt:lpstr>Результаты расчета при постоянной массовой скорости </vt:lpstr>
      <vt:lpstr>Результаты расчета при постоянной массовой скорости </vt:lpstr>
      <vt:lpstr>Сводная таблица результатов для расчета при постоянной массовой скорости </vt:lpstr>
      <vt:lpstr>Выводы</vt:lpstr>
      <vt:lpstr>Спасибо за внимание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Андрюха Сафонов</dc:creator>
  <cp:lastModifiedBy>Andrey Safonov</cp:lastModifiedBy>
  <cp:revision>49</cp:revision>
  <dcterms:created xsi:type="dcterms:W3CDTF">2024-12-08T10:40:49Z</dcterms:created>
  <dcterms:modified xsi:type="dcterms:W3CDTF">2025-12-22T12:23:15Z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0x010100C96D86A82F5AFB4E974E810EA0B07432</vt:lpwstr>
  </property>
</Properties>
</file>